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ldx" ContentType="application/vnd.openxmlformats-officedocument.presentationml.slide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320" r:id="rId4"/>
    <p:sldId id="321" r:id="rId5"/>
    <p:sldId id="302" r:id="rId6"/>
    <p:sldId id="258" r:id="rId7"/>
    <p:sldId id="303" r:id="rId8"/>
    <p:sldId id="261" r:id="rId9"/>
    <p:sldId id="304" r:id="rId10"/>
    <p:sldId id="305" r:id="rId11"/>
    <p:sldId id="259" r:id="rId12"/>
    <p:sldId id="260" r:id="rId13"/>
    <p:sldId id="330" r:id="rId14"/>
    <p:sldId id="264" r:id="rId15"/>
    <p:sldId id="326" r:id="rId16"/>
    <p:sldId id="322" r:id="rId17"/>
    <p:sldId id="323" r:id="rId18"/>
    <p:sldId id="324" r:id="rId19"/>
    <p:sldId id="325" r:id="rId20"/>
    <p:sldId id="328" r:id="rId21"/>
    <p:sldId id="265" r:id="rId22"/>
    <p:sldId id="262" r:id="rId23"/>
    <p:sldId id="299" r:id="rId24"/>
    <p:sldId id="318" r:id="rId25"/>
    <p:sldId id="331" r:id="rId26"/>
    <p:sldId id="333" r:id="rId27"/>
    <p:sldId id="332" r:id="rId28"/>
    <p:sldId id="267" r:id="rId29"/>
    <p:sldId id="268" r:id="rId30"/>
    <p:sldId id="269" r:id="rId31"/>
    <p:sldId id="270" r:id="rId32"/>
    <p:sldId id="272" r:id="rId33"/>
    <p:sldId id="273" r:id="rId34"/>
    <p:sldId id="319" r:id="rId35"/>
    <p:sldId id="274" r:id="rId36"/>
    <p:sldId id="275" r:id="rId37"/>
    <p:sldId id="278" r:id="rId38"/>
    <p:sldId id="279" r:id="rId39"/>
    <p:sldId id="280" r:id="rId40"/>
    <p:sldId id="283" r:id="rId41"/>
    <p:sldId id="282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4" r:id="rId50"/>
    <p:sldId id="315" r:id="rId51"/>
    <p:sldId id="316" r:id="rId52"/>
    <p:sldId id="317" r:id="rId53"/>
    <p:sldId id="281" r:id="rId54"/>
    <p:sldId id="296" r:id="rId55"/>
    <p:sldId id="271" r:id="rId56"/>
    <p:sldId id="285" r:id="rId57"/>
    <p:sldId id="284" r:id="rId58"/>
    <p:sldId id="329" r:id="rId59"/>
    <p:sldId id="295" r:id="rId6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17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8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802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571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102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634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595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033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2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205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236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F7857-A59B-4593-9521-5AE2CCFE7129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82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fif"/><Relationship Id="rId3" Type="http://schemas.openxmlformats.org/officeDocument/2006/relationships/image" Target="../media/image24.emf"/><Relationship Id="rId7" Type="http://schemas.openxmlformats.org/officeDocument/2006/relationships/image" Target="../media/image28.jfif"/><Relationship Id="rId2" Type="http://schemas.openxmlformats.org/officeDocument/2006/relationships/package" Target="../embeddings/Microsoft_PowerPoint_Slide.sldx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f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f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fif"/><Relationship Id="rId4" Type="http://schemas.openxmlformats.org/officeDocument/2006/relationships/image" Target="../media/image32.jf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golden-field.org/timbilding-v-pomeshchenii/kvest-v-pomeshchenii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7.bin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image" Target="../media/image5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30362"/>
          </a:xfrm>
        </p:spPr>
        <p:txBody>
          <a:bodyPr/>
          <a:lstStyle/>
          <a:p>
            <a:pPr eaLnBrk="1" hangingPunct="1"/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</a:t>
            </a:r>
            <a:b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проведения в учебном процессе</a:t>
            </a:r>
          </a:p>
        </p:txBody>
      </p:sp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2238375" y="357188"/>
            <a:ext cx="6643688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Казахский национальный университет имени аль-Фараби</a:t>
            </a:r>
            <a:endParaRPr lang="ru-KZ" sz="1800" kern="1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algn="ctr">
              <a:buNone/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Факультет философии и политологии</a:t>
            </a:r>
            <a:endParaRPr lang="ru-KZ" sz="1800" kern="1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algn="ctr">
              <a:buNone/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Кафедра педагогики и образовательного менеджмента</a:t>
            </a:r>
            <a:endParaRPr lang="ru-KZ" sz="1800" kern="1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sz="1800" dirty="0">
              <a:latin typeface="Arial" panose="020B0604020202020204" pitchFamily="34" charset="0"/>
            </a:endParaRPr>
          </a:p>
        </p:txBody>
      </p:sp>
      <p:pic>
        <p:nvPicPr>
          <p:cNvPr id="6146" name="Picture 2" descr="20150303_0932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5" y="2890838"/>
            <a:ext cx="4978400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018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39800"/>
          </a:xfrm>
        </p:spPr>
        <p:txBody>
          <a:bodyPr/>
          <a:lstStyle/>
          <a:p>
            <a:pPr algn="l"/>
            <a:r>
              <a:rPr lang="ru-RU" altLang="ru-RU" sz="2400">
                <a:solidFill>
                  <a:srgbClr val="00B0F0"/>
                </a:solidFill>
              </a:rPr>
              <a:t>По дидактическим целям формы обучения делят на:</a:t>
            </a:r>
            <a:br>
              <a:rPr lang="ru-RU" altLang="ru-RU" sz="2400">
                <a:solidFill>
                  <a:srgbClr val="00B0F0"/>
                </a:solidFill>
              </a:rPr>
            </a:br>
            <a:endParaRPr lang="ru-RU" altLang="ru-RU" sz="2400">
              <a:solidFill>
                <a:srgbClr val="00B0F0"/>
              </a:solidFill>
            </a:endParaRPr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>
          <a:xfrm>
            <a:off x="4277089" y="1495425"/>
            <a:ext cx="7171961" cy="400050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514350" indent="-514350" algn="just">
              <a:buFont typeface="Calibri" panose="020F0502020204030204" pitchFamily="34" charset="0"/>
              <a:buAutoNum type="arabicPeriod"/>
            </a:pPr>
            <a:r>
              <a:rPr lang="ru-RU" altLang="ru-RU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теоретические</a:t>
            </a:r>
            <a:r>
              <a:rPr lang="ru-RU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(лекция, семинарское занятие, курсовая работа, дипломная работа, консультация, учебная экскурсия);</a:t>
            </a:r>
          </a:p>
          <a:p>
            <a:pPr marL="514350" indent="-514350" algn="just">
              <a:buFont typeface="Calibri" panose="020F0502020204030204" pitchFamily="34" charset="0"/>
              <a:buAutoNum type="arabicPeriod"/>
            </a:pPr>
            <a:r>
              <a:rPr lang="ru-RU" altLang="ru-RU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практические</a:t>
            </a:r>
            <a:r>
              <a:rPr lang="ru-RU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(лабораторно-практические занятия, практикум);</a:t>
            </a:r>
          </a:p>
          <a:p>
            <a:pPr marL="514350" indent="-514350" algn="just">
              <a:buFont typeface="Calibri" panose="020F0502020204030204" pitchFamily="34" charset="0"/>
              <a:buAutoNum type="arabicPeriod"/>
            </a:pPr>
            <a:r>
              <a:rPr lang="ru-RU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altLang="ru-RU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омбинированные</a:t>
            </a:r>
            <a:r>
              <a:rPr lang="ru-RU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(педагогическая и производственная практики);</a:t>
            </a:r>
          </a:p>
          <a:p>
            <a:pPr marL="514350" indent="-514350" algn="just">
              <a:buFont typeface="Calibri" panose="020F0502020204030204" pitchFamily="34" charset="0"/>
              <a:buAutoNum type="arabicPeriod"/>
            </a:pPr>
            <a:r>
              <a:rPr lang="ru-RU" altLang="ru-RU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контрольные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(коллоквиум, зачет, экзамен)</a:t>
            </a:r>
          </a:p>
        </p:txBody>
      </p:sp>
      <p:pic>
        <p:nvPicPr>
          <p:cNvPr id="9218" name="Рисунок 4" descr="D:\новый комп\Новый компьютер\Мои документы 2010\фото\фото 2011\ФОТО 1 курс Пед Согц Педагоги\101_SONY\DSC067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592262"/>
            <a:ext cx="2908664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603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3" descr="Рисунок1училка дос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5" y="-397221"/>
            <a:ext cx="5807864" cy="445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5162551" y="142878"/>
            <a:ext cx="7500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sz="1800" b="1" dirty="0">
                <a:latin typeface="Arial" panose="020B0604020202020204" pitchFamily="34" charset="0"/>
              </a:rPr>
              <a:t>СТРУКТУРАЛИЗАЦИЯ  поэтапного  </a:t>
            </a:r>
            <a:r>
              <a:rPr lang="ru-RU" sz="1800" dirty="0">
                <a:latin typeface="Arial" panose="020B0604020202020204" pitchFamily="34" charset="0"/>
              </a:rPr>
              <a:t>процесса деятельности</a:t>
            </a: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6448425" y="2740355"/>
            <a:ext cx="4929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4. </a:t>
            </a:r>
            <a:r>
              <a:rPr lang="ru-RU" sz="1800" b="1" dirty="0">
                <a:latin typeface="Arial" panose="020B0604020202020204" pitchFamily="34" charset="0"/>
              </a:rPr>
              <a:t>Структура совместного </a:t>
            </a:r>
            <a:r>
              <a:rPr lang="ru-RU" sz="1800" dirty="0">
                <a:latin typeface="Arial" panose="020B0604020202020204" pitchFamily="34" charset="0"/>
              </a:rPr>
              <a:t>взаимодействия</a:t>
            </a:r>
          </a:p>
        </p:txBody>
      </p:sp>
      <p:sp>
        <p:nvSpPr>
          <p:cNvPr id="6149" name="TextBox 6"/>
          <p:cNvSpPr txBox="1">
            <a:spLocks noChangeArrowheads="1"/>
          </p:cNvSpPr>
          <p:nvPr/>
        </p:nvSpPr>
        <p:spPr bwMode="auto">
          <a:xfrm>
            <a:off x="6274595" y="3822894"/>
            <a:ext cx="64055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5. Определенный </a:t>
            </a:r>
            <a:r>
              <a:rPr lang="ru-RU" sz="1800" b="1" dirty="0">
                <a:latin typeface="Arial" panose="020B0604020202020204" pitchFamily="34" charset="0"/>
              </a:rPr>
              <a:t>порядок построения общения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3174" y="395733"/>
            <a:ext cx="3643312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chemeClr val="bg1">
                    <a:lumMod val="95000"/>
                  </a:schemeClr>
                </a:solidFill>
              </a:rPr>
              <a:t>СУЩНОСТЬ И составляющие формы в УВП</a:t>
            </a:r>
          </a:p>
        </p:txBody>
      </p:sp>
      <p:sp>
        <p:nvSpPr>
          <p:cNvPr id="6151" name="TextBox 9"/>
          <p:cNvSpPr txBox="1">
            <a:spLocks noChangeArrowheads="1"/>
          </p:cNvSpPr>
          <p:nvPr/>
        </p:nvSpPr>
        <p:spPr bwMode="auto">
          <a:xfrm>
            <a:off x="8310560" y="1019177"/>
            <a:ext cx="300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2. </a:t>
            </a:r>
            <a:r>
              <a:rPr lang="ru-RU" sz="1800" b="1" dirty="0">
                <a:latin typeface="Arial" panose="020B0604020202020204" pitchFamily="34" charset="0"/>
              </a:rPr>
              <a:t>Состав участников</a:t>
            </a:r>
          </a:p>
        </p:txBody>
      </p:sp>
      <p:sp>
        <p:nvSpPr>
          <p:cNvPr id="6152" name="TextBox 11"/>
          <p:cNvSpPr txBox="1">
            <a:spLocks noChangeArrowheads="1"/>
          </p:cNvSpPr>
          <p:nvPr/>
        </p:nvSpPr>
        <p:spPr bwMode="auto">
          <a:xfrm>
            <a:off x="7384258" y="1895476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3. </a:t>
            </a:r>
            <a:r>
              <a:rPr lang="ru-RU" sz="1800" b="1" dirty="0">
                <a:latin typeface="Arial" panose="020B0604020202020204" pitchFamily="34" charset="0"/>
              </a:rPr>
              <a:t>МЕСТО проведения</a:t>
            </a:r>
          </a:p>
        </p:txBody>
      </p:sp>
      <p:sp>
        <p:nvSpPr>
          <p:cNvPr id="6153" name="TextBox 12"/>
          <p:cNvSpPr txBox="1">
            <a:spLocks noChangeArrowheads="1"/>
          </p:cNvSpPr>
          <p:nvPr/>
        </p:nvSpPr>
        <p:spPr bwMode="auto">
          <a:xfrm>
            <a:off x="7584281" y="4952207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6. </a:t>
            </a:r>
            <a:r>
              <a:rPr lang="ru-RU" sz="1800" b="1" dirty="0">
                <a:latin typeface="Arial" panose="020B0604020202020204" pitchFamily="34" charset="0"/>
              </a:rPr>
              <a:t>Изюминка</a:t>
            </a:r>
          </a:p>
        </p:txBody>
      </p:sp>
      <p:sp>
        <p:nvSpPr>
          <p:cNvPr id="6154" name="TextBox 13"/>
          <p:cNvSpPr txBox="1">
            <a:spLocks noChangeArrowheads="1"/>
          </p:cNvSpPr>
          <p:nvPr/>
        </p:nvSpPr>
        <p:spPr bwMode="auto">
          <a:xfrm>
            <a:off x="7384259" y="5731940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7</a:t>
            </a:r>
            <a:r>
              <a:rPr lang="ru-RU" sz="1800" b="1" dirty="0">
                <a:latin typeface="Arial" panose="020B0604020202020204" pitchFamily="34" charset="0"/>
              </a:rPr>
              <a:t>. Время </a:t>
            </a:r>
            <a:r>
              <a:rPr lang="ru-RU" sz="1800" dirty="0">
                <a:latin typeface="Arial" panose="020B0604020202020204" pitchFamily="34" charset="0"/>
              </a:rPr>
              <a:t>проведения</a:t>
            </a:r>
          </a:p>
        </p:txBody>
      </p:sp>
      <p:sp>
        <p:nvSpPr>
          <p:cNvPr id="6155" name="TextBox 14"/>
          <p:cNvSpPr txBox="1">
            <a:spLocks noChangeArrowheads="1"/>
          </p:cNvSpPr>
          <p:nvPr/>
        </p:nvSpPr>
        <p:spPr bwMode="auto">
          <a:xfrm>
            <a:off x="4057650" y="6160195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8. </a:t>
            </a:r>
            <a:r>
              <a:rPr lang="ru-RU" sz="1800" b="1" dirty="0">
                <a:latin typeface="Arial" panose="020B0604020202020204" pitchFamily="34" charset="0"/>
              </a:rPr>
              <a:t>Организация пространства</a:t>
            </a:r>
          </a:p>
        </p:txBody>
      </p:sp>
      <p:sp>
        <p:nvSpPr>
          <p:cNvPr id="6156" name="TextBox 15"/>
          <p:cNvSpPr txBox="1">
            <a:spLocks noChangeArrowheads="1"/>
          </p:cNvSpPr>
          <p:nvPr/>
        </p:nvSpPr>
        <p:spPr bwMode="auto">
          <a:xfrm>
            <a:off x="1416845" y="5376861"/>
            <a:ext cx="3571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9. </a:t>
            </a:r>
            <a:r>
              <a:rPr lang="ru-RU" sz="1800" b="1" dirty="0">
                <a:latin typeface="Arial" panose="020B0604020202020204" pitchFamily="34" charset="0"/>
              </a:rPr>
              <a:t>Методические материалы</a:t>
            </a:r>
          </a:p>
        </p:txBody>
      </p:sp>
      <p:sp>
        <p:nvSpPr>
          <p:cNvPr id="6157" name="TextBox 16"/>
          <p:cNvSpPr txBox="1">
            <a:spLocks noChangeArrowheads="1"/>
          </p:cNvSpPr>
          <p:nvPr/>
        </p:nvSpPr>
        <p:spPr bwMode="auto">
          <a:xfrm>
            <a:off x="1057275" y="4548188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10. </a:t>
            </a:r>
            <a:r>
              <a:rPr lang="ru-RU" sz="1800" b="1" dirty="0">
                <a:latin typeface="Arial" panose="020B0604020202020204" pitchFamily="34" charset="0"/>
              </a:rPr>
              <a:t>Условия</a:t>
            </a:r>
            <a:r>
              <a:rPr lang="ru-RU" sz="1800" dirty="0">
                <a:latin typeface="Arial" panose="020B0604020202020204" pitchFamily="34" charset="0"/>
              </a:rPr>
              <a:t> проведения</a:t>
            </a:r>
          </a:p>
        </p:txBody>
      </p:sp>
      <p:sp>
        <p:nvSpPr>
          <p:cNvPr id="6158" name="TextBox 17"/>
          <p:cNvSpPr txBox="1">
            <a:spLocks noChangeArrowheads="1"/>
          </p:cNvSpPr>
          <p:nvPr/>
        </p:nvSpPr>
        <p:spPr bwMode="auto">
          <a:xfrm>
            <a:off x="440534" y="3787774"/>
            <a:ext cx="300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11. </a:t>
            </a:r>
            <a:r>
              <a:rPr lang="ru-RU" sz="1800" b="1" dirty="0">
                <a:latin typeface="Arial" panose="020B0604020202020204" pitchFamily="34" charset="0"/>
              </a:rPr>
              <a:t>Степень активности </a:t>
            </a:r>
          </a:p>
        </p:txBody>
      </p:sp>
      <p:sp>
        <p:nvSpPr>
          <p:cNvPr id="6159" name="TextBox 18"/>
          <p:cNvSpPr txBox="1">
            <a:spLocks noChangeArrowheads="1"/>
          </p:cNvSpPr>
          <p:nvPr/>
        </p:nvSpPr>
        <p:spPr bwMode="auto">
          <a:xfrm>
            <a:off x="0" y="3118645"/>
            <a:ext cx="52387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     12. </a:t>
            </a:r>
            <a:r>
              <a:rPr lang="ru-RU" sz="1800" b="1" dirty="0">
                <a:latin typeface="Arial" panose="020B0604020202020204" pitchFamily="34" charset="0"/>
              </a:rPr>
              <a:t>Создание эмоционального фона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5810252" y="439344"/>
            <a:ext cx="928687" cy="4325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5825728" y="1237130"/>
            <a:ext cx="2297907" cy="1798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6152" idx="1"/>
          </p:cNvCxnSpPr>
          <p:nvPr/>
        </p:nvCxnSpPr>
        <p:spPr>
          <a:xfrm>
            <a:off x="5881689" y="1846014"/>
            <a:ext cx="1502569" cy="2344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790607" y="2429466"/>
            <a:ext cx="1119187" cy="2095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582841" y="2805975"/>
            <a:ext cx="1050132" cy="9713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369721" y="3557846"/>
            <a:ext cx="2014537" cy="14482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5316143" y="3751292"/>
            <a:ext cx="2068116" cy="18806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5268516" y="3989770"/>
            <a:ext cx="322660" cy="2012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rot="5400000">
            <a:off x="4123135" y="4750594"/>
            <a:ext cx="928688" cy="214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3855242" y="3878504"/>
            <a:ext cx="678659" cy="8189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rot="10800000" flipV="1">
            <a:off x="3988596" y="2972712"/>
            <a:ext cx="500062" cy="255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3248027" y="3516559"/>
            <a:ext cx="1240631" cy="4687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44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328613" y="5700713"/>
            <a:ext cx="10882312" cy="1157287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«Развивающее поле» «развивающая среда».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Столы и стулья в аудитории  отдельно, чтобы конструировать образовательную среду под активный процесс обучения</a:t>
            </a: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graphicFrame>
        <p:nvGraphicFramePr>
          <p:cNvPr id="512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986903"/>
              </p:ext>
            </p:extLst>
          </p:nvPr>
        </p:nvGraphicFramePr>
        <p:xfrm>
          <a:off x="1708732" y="1100137"/>
          <a:ext cx="8113713" cy="4432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2" imgW="4568900" imgH="3425883" progId="PowerPoint.Slide.12">
                  <p:embed/>
                </p:oleObj>
              </mc:Choice>
              <mc:Fallback>
                <p:oleObj name="Слайд" r:id="rId2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8732" y="1100137"/>
                        <a:ext cx="8113713" cy="44322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8757" y="329942"/>
            <a:ext cx="1025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ОРГАНИЗАЦИОННОГО ПРОСТРАНСТВА В АУДИТОРИИ</a:t>
            </a:r>
          </a:p>
        </p:txBody>
      </p:sp>
    </p:spTree>
    <p:extLst>
      <p:ext uri="{BB962C8B-B14F-4D97-AF65-F5344CB8AC3E}">
        <p14:creationId xmlns:p14="http://schemas.microsoft.com/office/powerpoint/2010/main" val="860786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628650" y="177007"/>
            <a:ext cx="10039350" cy="796925"/>
          </a:xfrm>
        </p:spPr>
        <p:txBody>
          <a:bodyPr>
            <a:normAutofit/>
          </a:bodyPr>
          <a:lstStyle/>
          <a:p>
            <a:pPr indent="449263">
              <a:defRPr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В разработке сценарного важно учитывать следующие составляющие элементы:</a:t>
            </a:r>
            <a:br>
              <a:rPr lang="ru-RU" sz="18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</a:b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857250" y="1143000"/>
            <a:ext cx="10572750" cy="5143500"/>
          </a:xfrm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Тема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Направление воспитательного мероприятия (умственное, нравственное, …)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Цель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Задачи (образовательные, развивающие, воспитательные)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Методический материал (например, листы для члена жюри, шары, магнитофон)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Группа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Дата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Место проведения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Время проведения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Действующие люди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Форма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Методы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Средства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Приемы </a:t>
            </a:r>
          </a:p>
          <a:p>
            <a:pPr marL="0" indent="714375">
              <a:buFont typeface="Arial" charset="0"/>
              <a:buChar char="•"/>
              <a:defRPr/>
            </a:pPr>
            <a:endParaRPr lang="ru-RU" sz="2000" dirty="0"/>
          </a:p>
        </p:txBody>
      </p:sp>
      <p:pic>
        <p:nvPicPr>
          <p:cNvPr id="8196" name="Picture 18" descr="C:\2012-2013 уч год 151112\рисунки\рис учитель\Рисунок1 учитель ком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3543300"/>
            <a:ext cx="3576637" cy="291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635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556" y="676275"/>
            <a:ext cx="10515600" cy="5972175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Виды форм в учебном процессе</a:t>
            </a: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5" name="Picture 3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790949"/>
            <a:ext cx="2724150" cy="256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802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52475"/>
            <a:ext cx="10515600" cy="5424488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Современные формы обучения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78" y="2000250"/>
            <a:ext cx="5728688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81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365126"/>
            <a:ext cx="9601200" cy="7874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Смешанное обучение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Сочетание традиционных форм обучения с элементами электронного обучения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2025" y="1831181"/>
            <a:ext cx="6581775" cy="4351338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Смешанное обучение – формат обучения, который предполагает интеграцию разных видов обучения: например, очного обучения в аудиториях, лабораториях и онлайн-обучения либо самостоятельного обучения и онлайн-обучения.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175" y="3844925"/>
            <a:ext cx="3389565" cy="21082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43800" y="6459319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50" dirty="0"/>
              <a:t>https://pro-sensys.com/info/articles/electude/smeshannoe-obuchenie/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77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2004" y="365125"/>
            <a:ext cx="8671795" cy="1325563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Модели смешанного обучения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 descr="дистанционное обуч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4494" y="2844968"/>
            <a:ext cx="3057525" cy="252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8800" y="2310023"/>
            <a:ext cx="3528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Roboto"/>
              </a:rPr>
              <a:t>Модель «перевёрнутый класс»</a:t>
            </a:r>
            <a:endParaRPr lang="ru-RU" b="0" i="0" dirty="0">
              <a:solidFill>
                <a:srgbClr val="FF0000"/>
              </a:solidFill>
              <a:effectLst/>
              <a:latin typeface="Roboto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6249" y="2310023"/>
            <a:ext cx="7210426" cy="34778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«перевёрнутый класс» построена на двух последовательных процессах: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Преподаватель дает учащимся материал (тексты, видео, </a:t>
            </a:r>
            <a:r>
              <a:rPr lang="ru-RU" sz="2000" dirty="0" err="1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аудиоподкасты</a:t>
            </a:r>
            <a:r>
              <a:rPr lang="ru-RU" sz="20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для самостоятельного изучения дома, тесты на начальное усвоение материала.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занятиях, которые организуются в классе, аудитории или дистанционно, происходит обсуждение и закрепление материала, проводится контрольная оценка знаний, усвоенная теория трансформируется непосредственно в навыки, умения.</a:t>
            </a:r>
            <a:endParaRPr lang="ru-RU" sz="2000" b="0" i="0" dirty="0">
              <a:solidFill>
                <a:srgbClr val="55555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31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365125"/>
            <a:ext cx="9296400" cy="1325563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Форма Передвижение по «станциям»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314950" cy="435133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/>
              <a:t>Учащихся разделяют на группы и передвигаются по «станциям.: например, станции самостоятельного онлайн-обучения, станции работы в группах, станции взаимодействия «учащиеся-учитель».</a:t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 descr="Класс-m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2595562"/>
            <a:ext cx="4911257" cy="290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55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5674" y="365125"/>
            <a:ext cx="7858125" cy="1325563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Форма «Автономная группа»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3349" y="1822450"/>
            <a:ext cx="5448300" cy="435133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/>
              <a:t>Признак  деления– разные познавательные потребности, цели.</a:t>
            </a:r>
          </a:p>
          <a:p>
            <a:r>
              <a:rPr lang="ru-RU" dirty="0"/>
              <a:t>Обучение всех этих групп организуется в одном пространстве (в аудитории или на виртуальной площадке). При этом подход к каждой группе – дифференцированный (в контексте её целей).</a:t>
            </a:r>
          </a:p>
        </p:txBody>
      </p:sp>
      <p:pic>
        <p:nvPicPr>
          <p:cNvPr id="8194" name="Picture 2" descr="автономная групп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815431"/>
            <a:ext cx="4305300" cy="396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1270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7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05702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428875" y="1125538"/>
            <a:ext cx="7343775" cy="43704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ru-RU" alt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ru-RU" alt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«Мои ученики будут узнавать новое не от меня,</a:t>
            </a:r>
          </a:p>
          <a:p>
            <a:pPr algn="ctr" eaLnBrk="1" hangingPunct="1">
              <a:defRPr/>
            </a:pPr>
            <a:endParaRPr lang="ru-RU" altLang="ru-RU" sz="2400" i="1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 они будут открывать это новое сами.</a:t>
            </a:r>
          </a:p>
          <a:p>
            <a:pPr algn="ctr" eaLnBrk="1" hangingPunct="1">
              <a:defRPr/>
            </a:pPr>
            <a:b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</a:br>
            <a: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Моя главная задача - помочь им раскрыться,</a:t>
            </a:r>
          </a:p>
          <a:p>
            <a:pPr algn="ctr" eaLnBrk="1" hangingPunct="1">
              <a:defRPr/>
            </a:pPr>
            <a:b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</a:br>
            <a: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развить собственные идеи.»</a:t>
            </a:r>
            <a:br>
              <a:rPr lang="ru-RU" alt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</a:br>
            <a:endParaRPr lang="ru-RU" altLang="ru-RU" sz="24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ru-RU" altLang="ru-RU" sz="24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r" eaLnBrk="1" hangingPunct="1">
              <a:defRPr/>
            </a:pPr>
            <a:r>
              <a:rPr lang="ru-RU" altLang="ru-RU" sz="24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                                             </a:t>
            </a:r>
            <a:r>
              <a:rPr lang="ru-RU" altLang="ru-RU" sz="2400" dirty="0">
                <a:solidFill>
                  <a:srgbClr val="333399"/>
                </a:solidFill>
                <a:latin typeface="Arial" charset="0"/>
                <a:cs typeface="Arial" charset="0"/>
              </a:rPr>
              <a:t>Г. Песталоцци</a:t>
            </a:r>
          </a:p>
        </p:txBody>
      </p:sp>
    </p:spTree>
    <p:extLst>
      <p:ext uri="{BB962C8B-B14F-4D97-AF65-F5344CB8AC3E}">
        <p14:creationId xmlns:p14="http://schemas.microsoft.com/office/powerpoint/2010/main" val="342984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7424" y="365125"/>
            <a:ext cx="9096375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Flex-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модель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1075" y="1690688"/>
            <a:ext cx="6477000" cy="4351338"/>
          </a:xfrm>
          <a:ln>
            <a:solidFill>
              <a:schemeClr val="accent1"/>
            </a:solidFill>
          </a:ln>
        </p:spPr>
        <p:txBody>
          <a:bodyPr>
            <a:normAutofit fontScale="62500" lnSpcReduction="20000"/>
          </a:bodyPr>
          <a:lstStyle/>
          <a:p>
            <a:pPr marL="0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Большинство занятий происходит в онлайн-режиме. В том числе, в режиме онлайн возможна индивидуальная поддержка учеников учителем.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этом при «разборе» наиболее сложных моментов доступно очное консультирование, работа в малых группах. </a:t>
            </a:r>
          </a:p>
          <a:p>
            <a:pPr marL="0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Также в очном формате могут организовываться встречи учащихся с экспертами, специалистами-практиками. </a:t>
            </a:r>
          </a:p>
          <a:p>
            <a:pPr marL="0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Они очень «подогревают», мотивируют, не позволяют расслабиться. </a:t>
            </a:r>
          </a:p>
          <a:p>
            <a:pPr marL="0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Таких встреч может быть немного, но часто они заставляют учащихся находиться в тонусе, укрепляют желание развиваться дальше. </a:t>
            </a:r>
          </a:p>
          <a:p>
            <a:pPr marL="0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очном формате при модели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Flex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часто организуется и контроль знаний.</a:t>
            </a:r>
            <a:br>
              <a:rPr lang="ru-RU" dirty="0"/>
            </a:br>
            <a:endParaRPr lang="ru-RU" dirty="0"/>
          </a:p>
        </p:txBody>
      </p:sp>
      <p:pic>
        <p:nvPicPr>
          <p:cNvPr id="9218" name="Picture 2" descr="Профориентац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320925"/>
            <a:ext cx="3810000" cy="34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70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757" y="542925"/>
            <a:ext cx="10515600" cy="595312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в организации обучения</a:t>
            </a:r>
            <a:b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5" y="3905249"/>
            <a:ext cx="2319337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149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1751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КЛАССИФИКАЦИЯ ФОРМ ОБУЧЕНИЯ</a:t>
            </a: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774826" y="1394897"/>
            <a:ext cx="170021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1268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169948"/>
              </p:ext>
            </p:extLst>
          </p:nvPr>
        </p:nvGraphicFramePr>
        <p:xfrm>
          <a:off x="494259" y="1780579"/>
          <a:ext cx="8358809" cy="4850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2" imgW="4568900" imgH="3425883" progId="PowerPoint.Slide.12">
                  <p:embed/>
                </p:oleObj>
              </mc:Choice>
              <mc:Fallback>
                <p:oleObj name="Слайд" r:id="rId2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259" y="1780579"/>
                        <a:ext cx="8358809" cy="48502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165235" y="1213929"/>
            <a:ext cx="2868191" cy="5016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Вертушка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Граница 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Круг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Инструментатор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Интеллектуальный волейбол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Круговорот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Мысли вслух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Известное в неизвестном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Воршоп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Случайная встреча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Вебинар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Тур по галереи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Интегратор 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Лабиринт  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Остров сокровищ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Ярмарка 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Выбор за тобой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Ноу хау-технологии 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Снежный ком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35321" y="166999"/>
            <a:ext cx="2823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ИННОВАЦИОННЫЕ</a:t>
            </a:r>
            <a:r>
              <a:rPr lang="ru-RU" dirty="0"/>
              <a:t> формы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74826" y="672549"/>
            <a:ext cx="89406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774826" y="692150"/>
            <a:ext cx="0" cy="3513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173295" y="682180"/>
            <a:ext cx="11079" cy="7454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7076662" y="711750"/>
            <a:ext cx="9938" cy="8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10682990" y="652949"/>
            <a:ext cx="32479" cy="268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748" y="835360"/>
            <a:ext cx="1414356" cy="10594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692" y="526035"/>
            <a:ext cx="1657662" cy="12480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3260" y="777664"/>
            <a:ext cx="1367254" cy="12044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88" y="884858"/>
            <a:ext cx="1687777" cy="11231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1" y="815382"/>
            <a:ext cx="2008410" cy="113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00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747713" y="136901"/>
            <a:ext cx="8229600" cy="511175"/>
          </a:xfrm>
        </p:spPr>
        <p:txBody>
          <a:bodyPr/>
          <a:lstStyle/>
          <a:p>
            <a:pPr algn="l"/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форм: урока, лекции, семинара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8464" y="803734"/>
            <a:ext cx="2286000" cy="3381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Урок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3401" y="639026"/>
            <a:ext cx="3366293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Лекция (от лат «чтение»)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8040" y="232589"/>
            <a:ext cx="461962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Семинар  ( от лат. «рассадник знаний»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928" y="2907249"/>
            <a:ext cx="2909097" cy="3785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Типы уроков:</a:t>
            </a:r>
          </a:p>
          <a:p>
            <a:pPr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Уроки изучения нового материала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Уроки усовершенствования знаний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Уроки закрепления ЗУН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Уроки обобщения и систематизации 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Учетно-контрольные уроки Комбинированные уроки (решаются задачи всех предыдущих типов уроков)</a:t>
            </a:r>
          </a:p>
          <a:p>
            <a:pPr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1792" y="2906713"/>
            <a:ext cx="2890837" cy="40318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Виды: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Вводная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Л систематического курса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Обзорные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Установочные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Итоговые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Проблемная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Монографическая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Л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аудиовизуализация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Л вдвоем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Л с экспертами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Л с запланированными ошибками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indent="361950">
              <a:buFont typeface="Arial" panose="020B0604020202020204" pitchFamily="34" charset="0"/>
              <a:buChar char="•"/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93817" y="686932"/>
            <a:ext cx="3618707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400" u="sng" dirty="0">
                <a:latin typeface="Arial" pitchFamily="34" charset="0"/>
                <a:cs typeface="Arial" pitchFamily="34" charset="0"/>
              </a:rPr>
              <a:t>Типы :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«С», имеющие основной целью углубленное изучение определенного тематического курса.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«С»  для основательной проработки определенных тем курса.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«С» исследовательского типа по отдельным проблемам науки.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9777" y="2906713"/>
            <a:ext cx="4968873" cy="37861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600" u="sng" dirty="0">
                <a:latin typeface="Arial" pitchFamily="34" charset="0"/>
                <a:cs typeface="Arial" pitchFamily="34" charset="0"/>
              </a:rPr>
              <a:t>Виды: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Вводный «С»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Обзорный «С»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Поисковый  «С»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индивидуальной работой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групповой работой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в группах по выбору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генераций идей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«С»- круглый стол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Рефлексивный «С»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Просеминар 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 err="1">
                <a:latin typeface="Arial" pitchFamily="34" charset="0"/>
                <a:cs typeface="Arial" pitchFamily="34" charset="0"/>
              </a:rPr>
              <a:t>Спецсеминар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дискуссия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– исследование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«С»-деловая игра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rot="5400000">
            <a:off x="1128915" y="2569945"/>
            <a:ext cx="5715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6146" idx="0"/>
          </p:cNvCxnSpPr>
          <p:nvPr/>
        </p:nvCxnSpPr>
        <p:spPr>
          <a:xfrm>
            <a:off x="5226548" y="968530"/>
            <a:ext cx="1" cy="3204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>
            <a:off x="8773321" y="797680"/>
            <a:ext cx="42862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8986840" y="2557205"/>
            <a:ext cx="4762" cy="285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Открытая лекция для студентов НЧИ КФУ прошла в рамках Недели науки | Медиа  портал - Казанский (Приволжский) Федеральный Университе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686" y="1288983"/>
            <a:ext cx="2117725" cy="141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7" y="1183481"/>
            <a:ext cx="2819400" cy="16192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3036720"/>
            <a:ext cx="1585914" cy="1190825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>
            <a:stCxn id="6146" idx="2"/>
            <a:endCxn id="8" idx="0"/>
          </p:cNvCxnSpPr>
          <p:nvPr/>
        </p:nvCxnSpPr>
        <p:spPr>
          <a:xfrm>
            <a:off x="5226549" y="2700080"/>
            <a:ext cx="30662" cy="206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289" y="935917"/>
            <a:ext cx="1350166" cy="8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57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428625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5271" y="452473"/>
            <a:ext cx="2576517" cy="64633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кция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Агитбригада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Аукционы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алы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Бюро добрых дел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ахта памяти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Вечера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Видеоклип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Викторина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Выставки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Вернисаж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Вечера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Встреча с …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Выездной сбор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гостях у…(сказки)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азета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Гостиная 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Геокешинг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ебаты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День…(гения, именинника, семьи, создателя,  рекордов)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Дискуссия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52775" y="456035"/>
            <a:ext cx="2800350" cy="64633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Дискотека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ивая газета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аочные путешествия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Записки великих…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гра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Интернет-кафе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онкурсы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Концерт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Клуб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Конференция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КВН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Квест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Крокодил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Кладовая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Классный/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кураторский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час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Копилка…(театральная)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Кто возьмет миллион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итературно-музыкальная гостиная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Лидер 21 века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Литературное кафе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Лучший…(садовод)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астер-класс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4111" y="456035"/>
            <a:ext cx="2800350" cy="64633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Марафон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аходки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Неделя… 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гонек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Обучающий телетайп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Открытый микрофон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Олимпиада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арад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Походы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Праздники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Проект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Поле чудес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Пусть говорят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Пять минут про…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инг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Репертуар театра…(здоровья)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Разговор при свечах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мотр…(песни)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Спектакль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Слово за слово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Стена «Калейдоскоп»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Связь времен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16616" y="175474"/>
            <a:ext cx="2871787" cy="67403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Счастливый случай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Сто книг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анцевальная программа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Театр (здоровья)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Тренинг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Ток-шоу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Телешоу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Турниры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Тур поход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Творческая мастерская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сторическая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картинка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Интернет-кафе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роки…(мудрости)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естиваль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Философский стул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Флешмоб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ас…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Что? Где? Когда?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Чтение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оу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кскурсия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Эрудит «Хочу все знать»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Ярмарка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43025" y="400050"/>
            <a:ext cx="7789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343025" y="400050"/>
            <a:ext cx="0" cy="265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072063" y="414337"/>
            <a:ext cx="0" cy="2461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634286" y="385412"/>
            <a:ext cx="0" cy="237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1239500" y="414337"/>
            <a:ext cx="0" cy="2461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683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47700"/>
            <a:ext cx="10515600" cy="5529263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/>
              <a:t>Еще формы обучения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958" y="1800085"/>
            <a:ext cx="5735690" cy="330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80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7899" y="165100"/>
            <a:ext cx="8577263" cy="5635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Форма «</a:t>
            </a:r>
            <a:r>
              <a:rPr lang="ru-RU" dirty="0" err="1">
                <a:solidFill>
                  <a:srgbClr val="FF0000"/>
                </a:solidFill>
              </a:rPr>
              <a:t>Квест</a:t>
            </a:r>
            <a:r>
              <a:rPr lang="ru-RU" dirty="0">
                <a:solidFill>
                  <a:srgbClr val="FF0000"/>
                </a:solidFill>
              </a:rPr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025" y="971549"/>
            <a:ext cx="11187112" cy="5743575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357188" algn="just"/>
            <a:r>
              <a:rPr lang="kk-KZ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Команды поэтапно разгадывают загадку выбранного сценария со своим сюжетом, героями и  неожиданными поворотами.</a:t>
            </a:r>
            <a:endParaRPr lang="kk-K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kk-KZ" sz="1600" b="1" u="sng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Примеры сценариев квеста в помещении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kk-K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Приключение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 Задача команды найти ответ на поставленную загадку. Ответ можно получить только пройдя целый ряд заданий на смекалку, на хитрость, на ловкость. Большинство заданий рассчитаны на командную работу.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kk-K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Расследование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У каждого участника команды есть своя роль (расследователь, шпион, советник и др.). В начале квеста ведущий рассказывает команде историю  о происшествии. За время программы необходимо раскрыть преступления. Команду ждут неожиданные повороты событий и интересная развязка (</a:t>
            </a:r>
            <a:r>
              <a:rPr lang="kk-KZ" sz="16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http://www.golden-field.org/timbilding-v-pomeshchenii/kvest-v-pomeshchenii\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kk-KZ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kk-K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 и интересная развязка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kk-KZ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Киномастерская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357188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Во время квеста команда снимает небольшой ролик о том, какие события разворачивались в их команде во время программы.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7188" algn="just"/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В конце все команды все вместе смотрят презентации своих роликов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7188" algn="just"/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Длительность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Командообразующий квест в помещении может длиться от 1,5 до 4 часов.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50" y="-241722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86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365125"/>
            <a:ext cx="9220200" cy="132556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Форма «Литературное кафе»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26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365125"/>
            <a:ext cx="92202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 «Вертушка»</a:t>
            </a: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1268" name="Object 1"/>
          <p:cNvGraphicFramePr>
            <a:graphicFrameLocks noChangeAspect="1"/>
          </p:cNvGraphicFramePr>
          <p:nvPr/>
        </p:nvGraphicFramePr>
        <p:xfrm>
          <a:off x="3952876" y="1643063"/>
          <a:ext cx="4143375" cy="427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2" imgW="4568900" imgH="3425883" progId="PowerPoint.Slide.12">
                  <p:embed/>
                </p:oleObj>
              </mc:Choice>
              <mc:Fallback>
                <p:oleObj name="Слайд" r:id="rId2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76" y="1643063"/>
                        <a:ext cx="4143375" cy="427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6567489" y="6329362"/>
            <a:ext cx="5286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Методика «Истории жизни»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25" y="228600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86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2124074" y="365125"/>
            <a:ext cx="9229725" cy="1325563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Форма «Инструментатор»</a:t>
            </a: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2292" name="Object 1"/>
          <p:cNvGraphicFramePr>
            <a:graphicFrameLocks noChangeAspect="1"/>
          </p:cNvGraphicFramePr>
          <p:nvPr/>
        </p:nvGraphicFramePr>
        <p:xfrm>
          <a:off x="2595564" y="1571626"/>
          <a:ext cx="7000875" cy="458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2" imgW="4568900" imgH="3425883" progId="PowerPoint.Slide.12">
                  <p:embed/>
                </p:oleObj>
              </mc:Choice>
              <mc:Fallback>
                <p:oleObj name="Слайд" r:id="rId2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5564" y="1571626"/>
                        <a:ext cx="7000875" cy="458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1738314" y="1643064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Педагог 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rot="10800000">
            <a:off x="3667125" y="1857375"/>
            <a:ext cx="1714500" cy="357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5" name="Picture 3" descr="C:\Users\Zuhra\Desktop\015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6" y="1428751"/>
            <a:ext cx="1476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Box 9"/>
          <p:cNvSpPr txBox="1">
            <a:spLocks noChangeArrowheads="1"/>
          </p:cNvSpPr>
          <p:nvPr/>
        </p:nvSpPr>
        <p:spPr bwMode="auto">
          <a:xfrm>
            <a:off x="8689975" y="2927351"/>
            <a:ext cx="2071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>
                <a:latin typeface="Arial" panose="020B0604020202020204" pitchFamily="34" charset="0"/>
              </a:rPr>
              <a:t>Регулировщик времени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8616950" y="3595689"/>
            <a:ext cx="596900" cy="238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8" name="TextBox 1"/>
          <p:cNvSpPr txBox="1">
            <a:spLocks noChangeArrowheads="1"/>
          </p:cNvSpPr>
          <p:nvPr/>
        </p:nvSpPr>
        <p:spPr bwMode="auto">
          <a:xfrm>
            <a:off x="6586539" y="6419850"/>
            <a:ext cx="502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Техника «Шаги мудрости» (ключи к ЕНТ)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94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14350"/>
            <a:ext cx="10515600" cy="5662613"/>
          </a:xfrm>
          <a:solidFill>
            <a:srgbClr val="FFFF00"/>
          </a:solidFill>
        </p:spPr>
        <p:txBody>
          <a:bodyPr/>
          <a:lstStyle/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</a:rPr>
              <a:t>Понятие и сущность формы обучения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25" y="3005137"/>
            <a:ext cx="512445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14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771650" y="274638"/>
            <a:ext cx="8439150" cy="868362"/>
          </a:xfrm>
        </p:spPr>
        <p:txBody>
          <a:bodyPr/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Форма «Остров сокровищ»</a:t>
            </a:r>
          </a:p>
        </p:txBody>
      </p:sp>
      <p:pic>
        <p:nvPicPr>
          <p:cNvPr id="13315" name="Picture 2" descr="C:\Users\Zuhra\Desktop\20150303_101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4" y="1214438"/>
            <a:ext cx="8429625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4953000" y="6211888"/>
            <a:ext cx="571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>
                <a:latin typeface="Arial" panose="020B0604020202020204" pitchFamily="34" charset="0"/>
              </a:rPr>
              <a:t>Жетонный метод,  Опорные карточки Шаталова, Видеоролик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50" y="7260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70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2381250" y="357189"/>
            <a:ext cx="8286750" cy="725487"/>
          </a:xfrm>
        </p:spPr>
        <p:txBody>
          <a:bodyPr/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Форма «Ярмарка» </a:t>
            </a:r>
          </a:p>
        </p:txBody>
      </p:sp>
      <p:pic>
        <p:nvPicPr>
          <p:cNvPr id="14339" name="Picture 2" descr="C:\Users\Zuhra\Desktop\20150303_0942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4" y="1143001"/>
            <a:ext cx="7000875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6838951" y="6488113"/>
            <a:ext cx="514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н/р Диагностика  девиации в деятельности ПП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21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2819399" y="296864"/>
            <a:ext cx="6048375" cy="1143000"/>
          </a:xfrm>
        </p:spPr>
        <p:txBody>
          <a:bodyPr/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Форма «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Воршоп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945356" y="1457325"/>
            <a:ext cx="7100887" cy="494347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marL="0" indent="371475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Воркшоп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едставляет как интенсивное учебное мероприятие, на котором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участники учатся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прежде всего,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благодаря собственной активной работе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371475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Участники мероприятия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используют личный опыт и профессиональные знания и умения,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имеющиеся у них по теме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воркшопа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marL="0" indent="371475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Ведущий умело контролирует процесс, направляет деятельность группы.</a:t>
            </a:r>
          </a:p>
        </p:txBody>
      </p:sp>
      <p:pic>
        <p:nvPicPr>
          <p:cNvPr id="16388" name="Picture 1" descr="C:\Users\Zuhra\Desktop\img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330" y="3100387"/>
            <a:ext cx="2928938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4267200" y="6550025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400" dirty="0" err="1">
                <a:latin typeface="Arial" panose="020B0604020202020204" pitchFamily="34" charset="0"/>
              </a:rPr>
              <a:t>Фопель</a:t>
            </a:r>
            <a:r>
              <a:rPr lang="ru-RU" sz="1400" dirty="0">
                <a:latin typeface="Arial" panose="020B0604020202020204" pitchFamily="34" charset="0"/>
              </a:rPr>
              <a:t> К.В. «Эффективный </a:t>
            </a:r>
            <a:r>
              <a:rPr lang="ru-RU" sz="1400" dirty="0" err="1">
                <a:latin typeface="Arial" panose="020B0604020202020204" pitchFamily="34" charset="0"/>
              </a:rPr>
              <a:t>воршоп</a:t>
            </a:r>
            <a:r>
              <a:rPr lang="ru-RU" sz="1400" dirty="0">
                <a:latin typeface="Arial" panose="020B0604020202020204" pitchFamily="34" charset="0"/>
              </a:rPr>
              <a:t>. Динамическое обучение» М, 2003.-268с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638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2114550" y="365125"/>
            <a:ext cx="9239250" cy="1325563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Форма «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Вебинар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1538287" y="1700214"/>
            <a:ext cx="6948487" cy="4525963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just">
              <a:buFont typeface="Arial" panose="020B0604020202020204" pitchFamily="34" charset="0"/>
              <a:buNone/>
            </a:pP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Вебинар (от англ. “webinar”) – это интерактивное онлайн мероприятие, проводимое в режиме реального времени посредством сети Интернет.</a:t>
            </a:r>
          </a:p>
          <a:p>
            <a:pPr algn="just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3" descr="webin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738" y="2925764"/>
            <a:ext cx="3325812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08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800224" y="365125"/>
            <a:ext cx="9553575" cy="1325563"/>
          </a:xfrm>
        </p:spPr>
        <p:txBody>
          <a:bodyPr/>
          <a:lstStyle/>
          <a:p>
            <a:r>
              <a:rPr lang="ru-RU" dirty="0"/>
              <a:t>Форма «Снежный ком» (игра «Знаток»)</a:t>
            </a:r>
          </a:p>
        </p:txBody>
      </p:sp>
      <p:pic>
        <p:nvPicPr>
          <p:cNvPr id="21507" name="Picture 2" descr="SAM_75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447925"/>
            <a:ext cx="6072188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29613" y="6257925"/>
            <a:ext cx="340042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Формы воспитательной работы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59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1790700" y="365125"/>
            <a:ext cx="9563100" cy="1325563"/>
          </a:xfrm>
        </p:spPr>
        <p:txBody>
          <a:bodyPr/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«Выбор за тобой»</a:t>
            </a:r>
          </a:p>
        </p:txBody>
      </p:sp>
      <p:pic>
        <p:nvPicPr>
          <p:cNvPr id="18435" name="Picture 1" descr="C:\Учгод14-15\фото 14+7 лет\арт терапия на камнях\Screenshot_2015-01-13-09-47-46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1" y="1785938"/>
            <a:ext cx="35718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 descr="C:\Учгод14-15\фото 14+7 лет\фото Арт СПиС4к\SAM_16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1" y="1789112"/>
            <a:ext cx="328612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7110414" y="5872161"/>
            <a:ext cx="3929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Технология «</a:t>
            </a:r>
            <a:r>
              <a:rPr lang="ru-RU" sz="1800" dirty="0" err="1">
                <a:latin typeface="Arial" panose="020B0604020202020204" pitchFamily="34" charset="0"/>
              </a:rPr>
              <a:t>Кардмейкинг</a:t>
            </a:r>
            <a:r>
              <a:rPr lang="ru-RU" sz="1800" dirty="0">
                <a:latin typeface="Arial" panose="020B0604020202020204" pitchFamily="34" charset="0"/>
              </a:rPr>
              <a:t>»</a:t>
            </a:r>
          </a:p>
        </p:txBody>
      </p:sp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1223964" y="5872162"/>
            <a:ext cx="471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Технология «Арт-терапия на камнях»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09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«Выбор за тобой» в воспитательной работе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285875"/>
            <a:ext cx="82756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2060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2085974" y="306388"/>
            <a:ext cx="8924925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«Лабиринт»</a:t>
            </a:r>
          </a:p>
        </p:txBody>
      </p:sp>
      <p:pic>
        <p:nvPicPr>
          <p:cNvPr id="22531" name="Picture 2" descr="C:\Users\Zuhra\Desktop\20150214_0926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8" y="4500563"/>
            <a:ext cx="1928812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9310688" y="5000626"/>
            <a:ext cx="13573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>
                <a:latin typeface="Arial" panose="020B0604020202020204" pitchFamily="34" charset="0"/>
              </a:rPr>
              <a:t>Жетонный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>
                <a:latin typeface="Arial" panose="020B0604020202020204" pitchFamily="34" charset="0"/>
              </a:rPr>
              <a:t>метод </a:t>
            </a:r>
          </a:p>
        </p:txBody>
      </p:sp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6057900" y="1571625"/>
            <a:ext cx="5543550" cy="175432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354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ru-RU" sz="1800" dirty="0">
                <a:latin typeface="Arial" panose="020B0604020202020204" pitchFamily="34" charset="0"/>
              </a:rPr>
              <a:t>1 уровень сложности вопрос (три геометрические фигуры)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z="1800" dirty="0">
                <a:latin typeface="Arial" panose="020B0604020202020204" pitchFamily="34" charset="0"/>
              </a:rPr>
              <a:t>2 уровень сложности (две фигуры)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z="1800" dirty="0">
                <a:latin typeface="Arial" panose="020B0604020202020204" pitchFamily="34" charset="0"/>
              </a:rPr>
              <a:t>3 Легкий уровень сложности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(1 фигуру). </a:t>
            </a:r>
          </a:p>
          <a:p>
            <a:pPr algn="just" eaLnBrk="1" hangingPunct="1">
              <a:spcBef>
                <a:spcPct val="0"/>
              </a:spcBef>
            </a:pPr>
            <a:endParaRPr lang="ru-RU" sz="1800" dirty="0">
              <a:latin typeface="Arial" panose="020B0604020202020204" pitchFamily="34" charset="0"/>
            </a:endParaRPr>
          </a:p>
        </p:txBody>
      </p:sp>
      <p:pic>
        <p:nvPicPr>
          <p:cNvPr id="22534" name="Picture 6" descr="C:\Учгод14-15\ФОТО 15г\ПиП3кЖетоный метод РК1\20150303_1235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789906"/>
            <a:ext cx="4857750" cy="473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8524876" y="6429376"/>
            <a:ext cx="19288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200">
                <a:latin typeface="Arial" panose="020B0604020202020204" pitchFamily="34" charset="0"/>
              </a:rPr>
              <a:t>Видео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12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2038349" y="193675"/>
            <a:ext cx="8943975" cy="1325563"/>
          </a:xfrm>
        </p:spPr>
        <p:txBody>
          <a:bodyPr/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«Мысли вслух»</a:t>
            </a:r>
          </a:p>
        </p:txBody>
      </p:sp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7739063" y="6473824"/>
            <a:ext cx="428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Метод «Коллективных записей»</a:t>
            </a:r>
          </a:p>
        </p:txBody>
      </p:sp>
      <p:pic>
        <p:nvPicPr>
          <p:cNvPr id="23556" name="Picture 2" descr="SAM_75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681" y="1500188"/>
            <a:ext cx="6643688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7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1962150" y="365125"/>
            <a:ext cx="9391650" cy="1325563"/>
          </a:xfrm>
        </p:spPr>
        <p:txBody>
          <a:bodyPr/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«Известное в Неизвестном»</a:t>
            </a:r>
          </a:p>
        </p:txBody>
      </p:sp>
      <p:pic>
        <p:nvPicPr>
          <p:cNvPr id="24579" name="Picture 3" descr="C:\Users\Zuhra\Desktop\H3BFffXT8186CbUmPxjabye4TH4Nl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171700"/>
            <a:ext cx="6286500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5738814" y="5857876"/>
            <a:ext cx="6176961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Например, историки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Метод «Музея» (название улиц)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98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Понятие «Форма»</a:t>
            </a:r>
            <a:r>
              <a:rPr lang="ru-RU" b="1" i="1" dirty="0"/>
              <a:t> 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(от лат.</a:t>
            </a:r>
            <a:r>
              <a:rPr lang="ru-RU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ru-RU" sz="1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forma</a:t>
            </a:r>
            <a:r>
              <a:rPr lang="ru-RU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— наружный вид, внешнее очертание,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определенный, установленный порядок.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9" y="2740025"/>
            <a:ext cx="357187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059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2047875" y="234950"/>
            <a:ext cx="8948738" cy="1325563"/>
          </a:xfrm>
        </p:spPr>
        <p:txBody>
          <a:bodyPr/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«Круговорот»</a:t>
            </a:r>
          </a:p>
        </p:txBody>
      </p:sp>
      <p:pic>
        <p:nvPicPr>
          <p:cNvPr id="27651" name="Picture 2" descr="C:\Users\Zuhra\Desktop\практические-работы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2286000"/>
            <a:ext cx="338455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>
              <a:latin typeface="Arial" panose="020B0604020202020204" pitchFamily="34" charset="0"/>
            </a:endParaRPr>
          </a:p>
        </p:txBody>
      </p:sp>
      <p:graphicFrame>
        <p:nvGraphicFramePr>
          <p:cNvPr id="27653" name="Object 3"/>
          <p:cNvGraphicFramePr>
            <a:graphicFrameLocks noChangeAspect="1"/>
          </p:cNvGraphicFramePr>
          <p:nvPr/>
        </p:nvGraphicFramePr>
        <p:xfrm>
          <a:off x="7881938" y="1214439"/>
          <a:ext cx="2405062" cy="178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3" imgW="4568900" imgH="3425883" progId="PowerPoint.Slide.12">
                  <p:embed/>
                </p:oleObj>
              </mc:Choice>
              <mc:Fallback>
                <p:oleObj name="Слайд" r:id="rId3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1938" y="1214439"/>
                        <a:ext cx="2405062" cy="178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4" name="Object 6"/>
          <p:cNvGraphicFramePr>
            <a:graphicFrameLocks noChangeAspect="1"/>
          </p:cNvGraphicFramePr>
          <p:nvPr/>
        </p:nvGraphicFramePr>
        <p:xfrm>
          <a:off x="1881188" y="4429125"/>
          <a:ext cx="2405062" cy="178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5" imgW="4568900" imgH="3425883" progId="PowerPoint.Slide.12">
                  <p:embed/>
                </p:oleObj>
              </mc:Choice>
              <mc:Fallback>
                <p:oleObj name="Слайд" r:id="rId5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1188" y="4429125"/>
                        <a:ext cx="2405062" cy="178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0730"/>
              </p:ext>
            </p:extLst>
          </p:nvPr>
        </p:nvGraphicFramePr>
        <p:xfrm>
          <a:off x="1940719" y="1394620"/>
          <a:ext cx="2405062" cy="178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6" imgW="4568900" imgH="3425883" progId="PowerPoint.Slide.12">
                  <p:embed/>
                </p:oleObj>
              </mc:Choice>
              <mc:Fallback>
                <p:oleObj name="Слайд" r:id="rId6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0719" y="1394620"/>
                        <a:ext cx="2405062" cy="178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6" name="Object 8"/>
          <p:cNvGraphicFramePr>
            <a:graphicFrameLocks noChangeAspect="1"/>
          </p:cNvGraphicFramePr>
          <p:nvPr/>
        </p:nvGraphicFramePr>
        <p:xfrm>
          <a:off x="8262938" y="4643439"/>
          <a:ext cx="2405062" cy="178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7" imgW="4568900" imgH="3425883" progId="PowerPoint.Slide.12">
                  <p:embed/>
                </p:oleObj>
              </mc:Choice>
              <mc:Fallback>
                <p:oleObj name="Слайд" r:id="rId7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2938" y="4643439"/>
                        <a:ext cx="2405062" cy="178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7" name="TextBox 18"/>
          <p:cNvSpPr txBox="1">
            <a:spLocks noChangeArrowheads="1"/>
          </p:cNvSpPr>
          <p:nvPr/>
        </p:nvSpPr>
        <p:spPr bwMode="auto">
          <a:xfrm>
            <a:off x="2786062" y="1980130"/>
            <a:ext cx="714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3600" dirty="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7658" name="TextBox 19"/>
          <p:cNvSpPr txBox="1">
            <a:spLocks noChangeArrowheads="1"/>
          </p:cNvSpPr>
          <p:nvPr/>
        </p:nvSpPr>
        <p:spPr bwMode="auto">
          <a:xfrm>
            <a:off x="8882064" y="1785938"/>
            <a:ext cx="714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36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7659" name="TextBox 20"/>
          <p:cNvSpPr txBox="1">
            <a:spLocks noChangeArrowheads="1"/>
          </p:cNvSpPr>
          <p:nvPr/>
        </p:nvSpPr>
        <p:spPr bwMode="auto">
          <a:xfrm>
            <a:off x="2738439" y="4929188"/>
            <a:ext cx="714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3600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7660" name="TextBox 21"/>
          <p:cNvSpPr txBox="1">
            <a:spLocks noChangeArrowheads="1"/>
          </p:cNvSpPr>
          <p:nvPr/>
        </p:nvSpPr>
        <p:spPr bwMode="auto">
          <a:xfrm>
            <a:off x="9167814" y="5214938"/>
            <a:ext cx="714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3600">
                <a:latin typeface="Arial" panose="020B0604020202020204" pitchFamily="34" charset="0"/>
              </a:rPr>
              <a:t>4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 rot="10800000">
            <a:off x="4524375" y="1928814"/>
            <a:ext cx="857250" cy="3571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7524750" y="2000250"/>
            <a:ext cx="571500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7739064" y="5572125"/>
            <a:ext cx="928687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10800000" flipV="1">
            <a:off x="4095751" y="5429251"/>
            <a:ext cx="714375" cy="142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379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7648574" y="365125"/>
            <a:ext cx="3705225" cy="1325563"/>
          </a:xfrm>
        </p:spPr>
        <p:txBody>
          <a:bodyPr/>
          <a:lstStyle/>
          <a:p>
            <a:pPr algn="l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Форма 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/>
              <a:t> </a:t>
            </a:r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>
          <a:xfrm>
            <a:off x="4265579" y="1690688"/>
            <a:ext cx="7419974" cy="5167312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ENCOUNTER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от англ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. «случайная встреча», «первый опыт», «неожиданное столкновение».</a:t>
            </a:r>
          </a:p>
          <a:p>
            <a:pPr marL="0" indent="0" algn="just">
              <a:buNone/>
            </a:pP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Через игровое пространство, взаимодействие, в безопасном режиме  Интернет </a:t>
            </a:r>
            <a:r>
              <a:rPr lang="ru-RU" sz="1800" i="1" dirty="0">
                <a:latin typeface="Arial" panose="020B0604020202020204" pitchFamily="34" charset="0"/>
                <a:cs typeface="Arial" panose="020B0604020202020204" pitchFamily="34" charset="0"/>
              </a:rPr>
              <a:t>представляются проблемы, загадки, задачи,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 происходит стимулирование развития мышления и способности использования своих скрытых ресурсов. </a:t>
            </a:r>
          </a:p>
          <a:p>
            <a:pPr algn="just">
              <a:buFont typeface="Arial" panose="020B0604020202020204" pitchFamily="34" charset="0"/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Например, на специальности журналистики можно через интернет организовать игры: «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Искатели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дрЕвNостей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Загадки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…»,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Искатели неизвестных фактов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/История»</a:t>
            </a:r>
          </a:p>
          <a:p>
            <a:pPr algn="just"/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30" name="Рисунок 3" descr="C:\2012-2013 уч год 151112\рисунки\Рисунок1.jpg дист обуче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59" y="1271588"/>
            <a:ext cx="392842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Рисунок 1" descr="D:\Users\Светланка\Pictures\картинки\Интернет\n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834" y="2900363"/>
            <a:ext cx="1677747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200" y="58316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023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200" y="365125"/>
            <a:ext cx="89916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Форма «Связь времен»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ru-RU" altLang="ru-RU" dirty="0"/>
              <a:t>Замечательные истории, которые происходили или могли произойти с участниками.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ru-RU" alt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918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1700" y="365125"/>
            <a:ext cx="91821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Конкурсное задание 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«Репортаж с места события »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771525" y="2120900"/>
            <a:ext cx="10515600" cy="4351338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/>
              <a:t>Найдите в учреждении, в городе что-либо интересное или узнайте о каком – ни будь замечательном предстоящем событии и опишите его.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76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9098" y="365125"/>
            <a:ext cx="9464702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Конкурс «Очерк о прекрасном, удивительном, невероятном» </a:t>
            </a: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/>
              <a:t>Напишите о человеке, который вас удивил, образовал, поразил, сыграл важную роль в вашей жизни.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514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2019300" y="365125"/>
            <a:ext cx="9334500" cy="1325563"/>
          </a:xfrm>
        </p:spPr>
        <p:txBody>
          <a:bodyPr/>
          <a:lstStyle/>
          <a:p>
            <a:pPr eaLnBrk="1" hangingPunct="1"/>
            <a:r>
              <a:rPr lang="ru-RU" altLang="ru-RU" sz="3200" dirty="0">
                <a:solidFill>
                  <a:schemeClr val="accent1">
                    <a:lumMod val="75000"/>
                  </a:schemeClr>
                </a:solidFill>
              </a:rPr>
              <a:t>Конкурс «Интересные факты великих людей»</a:t>
            </a: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/>
              <a:t>Расскажите о замечательных и удивительных событиях, которые происходили в жизни великих людей.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1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997075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200" dirty="0">
                <a:solidFill>
                  <a:schemeClr val="accent1">
                    <a:lumMod val="75000"/>
                  </a:schemeClr>
                </a:solidFill>
              </a:rPr>
              <a:t>Заочные экскурсии по городам и странам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 rtlCol="0">
            <a:normAutofit/>
          </a:bodyPr>
          <a:lstStyle/>
          <a:p>
            <a:pPr marL="0" indent="630238" algn="just">
              <a:defRPr/>
            </a:pPr>
            <a:r>
              <a:rPr lang="ru-RU" dirty="0"/>
              <a:t>Несколько групп разрабатывают свой проект, и все проекты образуют некую систему, позволяющую и участникам и свидетелям узнать, увидеть, понять и полюбить то удивительное, что отличает каждый город, страну, носителей науки, представляющих определенную культуру.</a:t>
            </a:r>
          </a:p>
          <a:p>
            <a:pPr marL="0" indent="630238" algn="just">
              <a:defRPr/>
            </a:pPr>
            <a:r>
              <a:rPr lang="ru-RU" dirty="0"/>
              <a:t>Цель – собрать необходимую информацию, звуковой и видеоряд и представить это в самых различных (игровые традиции, кино, радио, вещи – свидетели эпохи) формах зрителям и слушателям. И главное добиться интереса, удивления и восхищения.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639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2286000" y="365125"/>
            <a:ext cx="9067800" cy="1325563"/>
          </a:xfrm>
        </p:spPr>
        <p:txBody>
          <a:bodyPr/>
          <a:lstStyle/>
          <a:p>
            <a:pPr eaLnBrk="1" hangingPunct="1"/>
            <a:r>
              <a:rPr lang="ru-RU" altLang="ru-RU" dirty="0">
                <a:solidFill>
                  <a:schemeClr val="accent1">
                    <a:lumMod val="75000"/>
                  </a:schemeClr>
                </a:solidFill>
              </a:rPr>
              <a:t>Выездной сбор</a:t>
            </a:r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/>
              <a:t>Желающие обмениваются опытом. </a:t>
            </a:r>
          </a:p>
          <a:p>
            <a:pPr eaLnBrk="1" hangingPunct="1"/>
            <a:r>
              <a:rPr lang="ru-RU" altLang="ru-RU" dirty="0"/>
              <a:t>Цель – научение социальной жизни в реальных условиях. Формирование устойчивых социальных ценностей: готовности и способности к продуктивному общению, взаимопомощи, поддержки, доброты.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0" y="3964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066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2200274" y="365125"/>
            <a:ext cx="9153525" cy="1325563"/>
          </a:xfrm>
        </p:spPr>
        <p:txBody>
          <a:bodyPr/>
          <a:lstStyle/>
          <a:p>
            <a:pPr eaLnBrk="1" hangingPunct="1"/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</a:rPr>
              <a:t>Вечер-концерт «Рассказ о любимых книгах»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/>
              <a:t>В присутствии зрителей любители чтения должны увлекательно рассказать о своих любимых книгах, мастерски прочитать или инсценировать отрывки, исполнить стихи.</a:t>
            </a:r>
          </a:p>
          <a:p>
            <a:pPr eaLnBrk="1" hangingPunct="1"/>
            <a:r>
              <a:rPr lang="ru-RU" altLang="ru-RU" dirty="0"/>
              <a:t> Или подготовить стенд и материалы о книгах, времени, авторах. Желательно вернисаж  - репродукции картин, помогающие уловить вкус и прелесть эпохи.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5" y="291678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389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1889098" y="365125"/>
            <a:ext cx="9464702" cy="1325563"/>
          </a:xfrm>
        </p:spPr>
        <p:txBody>
          <a:bodyPr/>
          <a:lstStyle/>
          <a:p>
            <a:pPr eaLnBrk="1" hangingPunct="1"/>
            <a:r>
              <a:rPr lang="ru-RU" altLang="ru-RU" dirty="0"/>
              <a:t>Дидактический театр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dirty="0"/>
              <a:t>Задача театра – эмоционально приблизить изучаемый на уроках материал, путем создания соответствующих текстов; стихотворных задач, художественных картин, подлежащих описанию, сочинений тематических диктантов, литературных соревнований и конкурсов, предметных дуэлей и спектаклей экспедиций, деловых, поисковых, ролевых игр и спектаклей на иностранных языках и т.д.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37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altLang="ru-RU" b="1" dirty="0">
                <a:solidFill>
                  <a:srgbClr val="C00000"/>
                </a:solidFill>
              </a:rPr>
              <a:t>Понятие «Форма обучения»</a:t>
            </a:r>
          </a:p>
        </p:txBody>
      </p:sp>
      <p:sp>
        <p:nvSpPr>
          <p:cNvPr id="7171" name="Содержимое 2"/>
          <p:cNvSpPr>
            <a:spLocks noGrp="1"/>
          </p:cNvSpPr>
          <p:nvPr>
            <p:ph sz="half" idx="1"/>
          </p:nvPr>
        </p:nvSpPr>
        <p:spPr>
          <a:xfrm>
            <a:off x="904876" y="1952626"/>
            <a:ext cx="7758113" cy="4525963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Определяется, </a:t>
            </a:r>
            <a:r>
              <a:rPr lang="ru-RU" altLang="ru-RU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каким образом  должен быть организован процесс обучения.</a:t>
            </a:r>
          </a:p>
          <a:p>
            <a:endParaRPr lang="ru-RU" altLang="ru-RU" sz="4000" b="1" dirty="0">
              <a:solidFill>
                <a:srgbClr val="00B0F0"/>
              </a:solidFill>
            </a:endParaRPr>
          </a:p>
        </p:txBody>
      </p:sp>
      <p:pic>
        <p:nvPicPr>
          <p:cNvPr id="717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2" y="3594102"/>
            <a:ext cx="2500313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4784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2200274" y="365125"/>
            <a:ext cx="9153525" cy="1325563"/>
          </a:xfrm>
        </p:spPr>
        <p:txBody>
          <a:bodyPr/>
          <a:lstStyle/>
          <a:p>
            <a:pPr eaLnBrk="1" hangingPunct="1"/>
            <a:r>
              <a:rPr lang="ru-RU" altLang="ru-RU" dirty="0"/>
              <a:t>Обучающий телетайп</a:t>
            </a:r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/>
              <a:t>Дети рассказывают о том удивительном и интересном, что произошло. Об открытиях, победах. Мир обучающих новостей. Новости из Интернета.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959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1889098" y="365125"/>
            <a:ext cx="9464702" cy="1325563"/>
          </a:xfrm>
        </p:spPr>
        <p:txBody>
          <a:bodyPr/>
          <a:lstStyle/>
          <a:p>
            <a:pPr eaLnBrk="1" hangingPunct="1"/>
            <a:r>
              <a:rPr lang="ru-RU" altLang="ru-RU" dirty="0"/>
              <a:t>Газета «…Кладовая»</a:t>
            </a:r>
          </a:p>
        </p:txBody>
      </p:sp>
      <p:sp>
        <p:nvSpPr>
          <p:cNvPr id="33795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/>
              <a:t>В этой газете желающие описывают свой (или чей-нибудь) опыт, идеи и предложения, успехи. </a:t>
            </a:r>
          </a:p>
          <a:p>
            <a:pPr eaLnBrk="1" hangingPunct="1"/>
            <a:r>
              <a:rPr lang="ru-RU" altLang="ru-RU" dirty="0"/>
              <a:t>Например, кулинарные рецепты, народные средства лечения…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695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1889098" y="365125"/>
            <a:ext cx="9464702" cy="1325563"/>
          </a:xfrm>
        </p:spPr>
        <p:txBody>
          <a:bodyPr/>
          <a:lstStyle/>
          <a:p>
            <a:pPr eaLnBrk="1" hangingPunct="1"/>
            <a:r>
              <a:rPr lang="ru-RU" altLang="ru-RU" dirty="0"/>
              <a:t>Турпоход </a:t>
            </a:r>
          </a:p>
        </p:txBody>
      </p:sp>
      <p:sp>
        <p:nvSpPr>
          <p:cNvPr id="3584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Событие, которое следует заслужить, подготовить, осуществить, проанализировать и повторить в новом качестве.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1800" i="1" dirty="0">
                <a:latin typeface="Arial" panose="020B0604020202020204" pitchFamily="34" charset="0"/>
                <a:cs typeface="Arial" panose="020B0604020202020204" pitchFamily="34" charset="0"/>
              </a:rPr>
              <a:t>Например, </a:t>
            </a:r>
          </a:p>
          <a:p>
            <a:pPr eaLnBrk="1" hangingPunct="1"/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Группа договаривается помогать педагогически запущенным детям,</a:t>
            </a:r>
          </a:p>
          <a:p>
            <a:pPr eaLnBrk="1" hangingPunct="1"/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Избавиться всем от вредных привычек</a:t>
            </a:r>
          </a:p>
          <a:p>
            <a:pPr eaLnBrk="1" hangingPunct="1"/>
            <a:endParaRPr lang="ru-RU" altLang="ru-RU" sz="1800" dirty="0"/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591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2257425" y="274639"/>
            <a:ext cx="7953375" cy="725487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Форма «Эрудит: Хочу все знать»</a:t>
            </a:r>
          </a:p>
        </p:txBody>
      </p:sp>
      <p:pic>
        <p:nvPicPr>
          <p:cNvPr id="25603" name="Picture 2" descr="C:\2012-2013 уч год 151112\фото 2012-2013г\Фото Артек 13\Артек 3-4 день\SAM_45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4286251"/>
            <a:ext cx="3643312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 descr="C:\2012-2013 уч год 151112\фото 2012-2013г\Фото Артек 13\Артек 3-4 день\SAM_45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1285875"/>
            <a:ext cx="4214812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 descr="C:\2012-2013 уч год 151112\фото 2012-2013г\Фото Артек 13\Артек 3-4 день\SAM_45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1285876"/>
            <a:ext cx="3571875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8239126" y="6488114"/>
            <a:ext cx="242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>
                <a:latin typeface="Arial" panose="020B0604020202020204" pitchFamily="34" charset="0"/>
              </a:rPr>
              <a:t>видео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47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50" y="365125"/>
            <a:ext cx="9163050" cy="1325563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«Галерея»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9" y="1690688"/>
            <a:ext cx="6972301" cy="41833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34362" y="6343651"/>
            <a:ext cx="405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Например, </a:t>
            </a:r>
            <a:r>
              <a:rPr lang="ru-RU" dirty="0" err="1"/>
              <a:t>сылки</a:t>
            </a:r>
            <a:r>
              <a:rPr lang="ru-RU" dirty="0"/>
              <a:t> интернета, </a:t>
            </a:r>
            <a:r>
              <a:rPr lang="ru-RU" dirty="0" err="1"/>
              <a:t>Аселя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90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889098" y="365125"/>
            <a:ext cx="9464702" cy="1325563"/>
          </a:xfrm>
        </p:spPr>
        <p:txBody>
          <a:bodyPr/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Форма «Ноу-Хау технологии»</a:t>
            </a:r>
          </a:p>
        </p:txBody>
      </p:sp>
      <p:pic>
        <p:nvPicPr>
          <p:cNvPr id="15363" name="Рисунок 1" descr="C:\Users\Zuhra\Desktop\imgpreview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6" y="1428750"/>
            <a:ext cx="4962525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6596064" y="6215064"/>
            <a:ext cx="385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200">
                <a:latin typeface="Arial" panose="020B0604020202020204" pitchFamily="34" charset="0"/>
              </a:rPr>
              <a:t>Мультфильм «Город героев»</a:t>
            </a:r>
          </a:p>
        </p:txBody>
      </p:sp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7667626" y="1571625"/>
            <a:ext cx="2714625" cy="41544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sz="2400">
                <a:latin typeface="Arial" panose="020B0604020202020204" pitchFamily="34" charset="0"/>
              </a:rPr>
              <a:t>Проектная технология обучения.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ru-RU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sz="2400">
                <a:latin typeface="Arial" panose="020B0604020202020204" pitchFamily="34" charset="0"/>
              </a:rPr>
              <a:t>Технология публичной презентации и выступления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ru-RU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sz="2400">
                <a:latin typeface="Arial" panose="020B0604020202020204" pitchFamily="34" charset="0"/>
              </a:rPr>
              <a:t>Выставка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sz="2400"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016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2143124" y="365125"/>
            <a:ext cx="9210675" cy="1325563"/>
          </a:xfrm>
        </p:spPr>
        <p:txBody>
          <a:bodyPr/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Форма «Круг» </a:t>
            </a:r>
          </a:p>
        </p:txBody>
      </p:sp>
      <p:pic>
        <p:nvPicPr>
          <p:cNvPr id="28675" name="Picture 2" descr="SAM_57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9" y="3757614"/>
            <a:ext cx="378618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C:\2012-2013 уч год 151112\фото 2012-2013г\Фото Артек 13\фото артек для стенда\IMG_89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1985963"/>
            <a:ext cx="3646488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772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5425" y="349251"/>
            <a:ext cx="8229600" cy="3683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Рекомендуемая литература по формам обучения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9075" y="1157288"/>
            <a:ext cx="7843838" cy="4972050"/>
          </a:xfrm>
          <a:ln>
            <a:solidFill>
              <a:schemeClr val="accent1"/>
            </a:solidFill>
          </a:ln>
        </p:spPr>
        <p:txBody>
          <a:bodyPr rtlCol="0">
            <a:no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Садвакасова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З.М. Инновационные формы учебно-воспитательного процесса в вузе: учебно-метод пособие – Алматы: Казак университеты, 2015.-100с.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Исаева З.А.,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Мынбаева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А.К.,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Садвакасова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З.М. Активные методы и формы в подготовке будущих специалистов. Алматы: Казак университеты, 2005.- 115 с.</a:t>
            </a:r>
          </a:p>
          <a:p>
            <a:pPr marL="0" indent="449263" algn="just">
              <a:buFont typeface="+mj-lt"/>
              <a:buAutoNum type="arabicPeriod"/>
              <a:defRPr/>
            </a:pPr>
            <a:r>
              <a:rPr lang="ru-RU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Лизинский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В.М. Приемы и формы в воспитании. – М., Центр «</a:t>
            </a:r>
            <a:r>
              <a:rPr lang="ru-RU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Пед.поиск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», 2004. – 160с.</a:t>
            </a:r>
          </a:p>
          <a:p>
            <a:pPr marL="0" indent="449263" algn="just">
              <a:buFont typeface="+mj-lt"/>
              <a:buAutoNum type="arabicPeriod"/>
              <a:defRPr/>
            </a:pPr>
            <a:r>
              <a:rPr lang="ru-RU" sz="2000" dirty="0" err="1">
                <a:latin typeface="Arial" pitchFamily="34" charset="0"/>
                <a:cs typeface="Arial" pitchFamily="34" charset="0"/>
              </a:rPr>
              <a:t>Лизинский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В.М. Инновационные формы обучения.- М, 2008.-180с.</a:t>
            </a:r>
          </a:p>
          <a:p>
            <a:pPr marL="0" indent="449263" algn="just">
              <a:buFont typeface="+mj-lt"/>
              <a:buAutoNum type="arabicPeriod"/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 Ромашкова Е.И. Картотека форм познавательной деятельности учащихся. М., 2009.</a:t>
            </a:r>
          </a:p>
          <a:p>
            <a:pPr marL="0" indent="449263" algn="just">
              <a:buFont typeface="+mj-lt"/>
              <a:buAutoNum type="arabicPeriod"/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Чередов И.М.Формы учебной работы в средней школе - Москва.: «Просвещение» - 1988.-160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449263" algn="just">
              <a:buFont typeface="+mj-lt"/>
              <a:buAutoNum type="arabicPeriod"/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Ибрагимов И.Г. Форма организации обучения как дидактическая категория   // Педагогика. - №6-2009. – С. 11-21 </a:t>
            </a:r>
          </a:p>
          <a:p>
            <a:pPr marL="0" indent="449263" algn="just">
              <a:buFont typeface="+mj-lt"/>
              <a:buAutoNum type="arabicPeriod"/>
              <a:defRPr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49263" algn="just">
              <a:buFont typeface="+mj-lt"/>
              <a:buAutoNum type="arabicPeriod"/>
              <a:defRPr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49263">
              <a:buFont typeface="+mj-lt"/>
              <a:buAutoNum type="arabicPeriod"/>
              <a:defRPr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ru-RU" sz="15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00" name="Рисунок 8" descr="Рисунок1кни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6" y="349251"/>
            <a:ext cx="638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3" y="1480905"/>
            <a:ext cx="3476627" cy="464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779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/>
              <a:t>Смешанное обучение. Сочетание традиционных форм обучения с элементами электронного обучения. </a:t>
            </a:r>
            <a:r>
              <a:rPr lang="en-US" dirty="0"/>
              <a:t>https://pro-sensys.com/info/articles/electude/smeshannoe-obuchenie/</a:t>
            </a:r>
            <a:r>
              <a:rPr lang="ru-RU" dirty="0"/>
              <a:t>23 декабря 2020</a:t>
            </a:r>
          </a:p>
          <a:p>
            <a:r>
              <a:rPr lang="en-US" dirty="0"/>
              <a:t>https://habr.com/ru/company/vdsina/blog/548386/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05708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11313"/>
            <a:ext cx="10515600" cy="435133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Благодарим за внимание!!! </a:t>
            </a:r>
          </a:p>
        </p:txBody>
      </p:sp>
    </p:spTree>
    <p:extLst>
      <p:ext uri="{BB962C8B-B14F-4D97-AF65-F5344CB8AC3E}">
        <p14:creationId xmlns:p14="http://schemas.microsoft.com/office/powerpoint/2010/main" val="3725957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443162" y="365125"/>
            <a:ext cx="8910637" cy="1325563"/>
          </a:xfrm>
        </p:spPr>
        <p:txBody>
          <a:bodyPr/>
          <a:lstStyle/>
          <a:p>
            <a:pPr eaLnBrk="1" hangingPunct="1"/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Понятие «Инновационная форма» в УВП</a:t>
            </a:r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4619624" y="1844675"/>
            <a:ext cx="6734175" cy="4351338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531813" algn="just">
              <a:buFontTx/>
              <a:buChar char="-"/>
              <a:defRPr/>
            </a:pPr>
            <a:r>
              <a:rPr lang="ru-RU" sz="2000" dirty="0">
                <a:latin typeface="Arial" charset="0"/>
                <a:cs typeface="Arial" charset="0"/>
              </a:rPr>
              <a:t>это внутренняя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ОРГАНИЗАЦИЯ,  </a:t>
            </a:r>
          </a:p>
          <a:p>
            <a:pPr marL="0" indent="0" algn="just">
              <a:buNone/>
              <a:defRPr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т.е. 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определенная упорядоченность</a:t>
            </a:r>
            <a:r>
              <a:rPr lang="ru-RU" sz="2000" dirty="0">
                <a:latin typeface="Arial" charset="0"/>
                <a:cs typeface="Arial" charset="0"/>
              </a:rPr>
              <a:t>, </a:t>
            </a:r>
          </a:p>
          <a:p>
            <a:pPr marL="0" indent="0" algn="just">
              <a:buNone/>
              <a:defRPr/>
            </a:pPr>
            <a:r>
              <a:rPr lang="ru-RU" sz="2000" dirty="0">
                <a:latin typeface="Arial" charset="0"/>
                <a:cs typeface="Arial" charset="0"/>
              </a:rPr>
              <a:t>направленная на достижение совершенства, с учетом целей, особенностей содержания познавательного материала, возрастных, индивидуальных особенностей, временем, местом и других факторов 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влияющих на качество и мотивацию</a:t>
            </a:r>
            <a:r>
              <a:rPr lang="ru-RU" sz="2000" i="1" dirty="0">
                <a:latin typeface="Arial" charset="0"/>
                <a:cs typeface="Arial" charset="0"/>
              </a:rPr>
              <a:t> </a:t>
            </a:r>
            <a:r>
              <a:rPr lang="ru-RU" sz="2000" dirty="0">
                <a:latin typeface="Arial" charset="0"/>
                <a:cs typeface="Arial" charset="0"/>
              </a:rPr>
              <a:t>личности.</a:t>
            </a:r>
          </a:p>
        </p:txBody>
      </p:sp>
      <p:pic>
        <p:nvPicPr>
          <p:cNvPr id="3076" name="Picture 4" descr="Урок%20и%20Итог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2" y="547688"/>
            <a:ext cx="1063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14322710777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" y="2424113"/>
            <a:ext cx="3235510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682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>
                <a:solidFill>
                  <a:srgbClr val="C00000"/>
                </a:solidFill>
              </a:rPr>
              <a:t>Форма обучения как дидактическая категория </a:t>
            </a:r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3810000" y="1825625"/>
            <a:ext cx="7543800" cy="4351338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266700" algn="just">
              <a:buNone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обозначает 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внешнюю сторону организации учебного процесса, которая связана с </a:t>
            </a:r>
            <a:endParaRPr lang="en-US" alt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66700" algn="just">
              <a:buNone/>
            </a:pPr>
            <a:r>
              <a:rPr lang="ru-RU" altLang="ru-RU" sz="24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количеством обучаемых 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учащихся, </a:t>
            </a:r>
          </a:p>
          <a:p>
            <a:pPr marL="0" indent="266700" algn="just">
              <a:buNone/>
            </a:pPr>
            <a:r>
              <a:rPr lang="ru-RU" altLang="ru-RU" sz="24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временем и местом</a:t>
            </a:r>
            <a:r>
              <a:rPr lang="ru-RU" altLang="ru-RU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обучения, </a:t>
            </a:r>
          </a:p>
          <a:p>
            <a:pPr marL="0" indent="266700" algn="just">
              <a:buNone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 также </a:t>
            </a:r>
            <a:r>
              <a:rPr lang="ru-RU" altLang="ru-RU" sz="24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порядком его осуществления</a:t>
            </a:r>
            <a:r>
              <a:rPr lang="ru-RU" altLang="ru-RU" sz="2400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Ибрагимов И.Г.)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" y="2105819"/>
            <a:ext cx="2819400" cy="261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69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Форма отвечает на вопросы: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00263" y="1690688"/>
            <a:ext cx="9772650" cy="443865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0" indent="631825">
              <a:buFont typeface="Arial" charset="0"/>
              <a:buChar char="•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КОГДА, ГДЕ, КТО И КАК</a:t>
            </a:r>
            <a:r>
              <a:rPr lang="ru-RU" dirty="0">
                <a:latin typeface="Arial" pitchFamily="34" charset="0"/>
                <a:cs typeface="Arial" pitchFamily="34" charset="0"/>
              </a:rPr>
              <a:t> обучается/воспитывается. </a:t>
            </a:r>
          </a:p>
          <a:p>
            <a:pPr marL="0" indent="631825" algn="just">
              <a:buFont typeface="Arial" charset="0"/>
              <a:buChar char="•"/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indent="631825">
              <a:buFont typeface="Arial" charset="0"/>
              <a:buChar char="•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Форма в УВП определяет, 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КАК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 в реальных условиях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организовать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эффективнее познавательный процесс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 eaLnBrk="1" hangingPunct="1">
              <a:buNone/>
              <a:defRPr/>
            </a:pPr>
            <a:endParaRPr lang="ru-RU" dirty="0"/>
          </a:p>
        </p:txBody>
      </p:sp>
      <p:pic>
        <p:nvPicPr>
          <p:cNvPr id="7172" name="Picture 4" descr="C:\2012-2013 уч год 151112\рисунки\задумалсяопро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7" y="1857377"/>
            <a:ext cx="1871662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0" y="4032250"/>
            <a:ext cx="3268385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322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2024063" y="285750"/>
            <a:ext cx="8229600" cy="1143000"/>
          </a:xfrm>
        </p:spPr>
        <p:txBody>
          <a:bodyPr/>
          <a:lstStyle/>
          <a:p>
            <a:pPr algn="l"/>
            <a:r>
              <a:rPr lang="ru-RU" altLang="ru-RU" sz="3200">
                <a:solidFill>
                  <a:srgbClr val="C00000"/>
                </a:solidFill>
              </a:rPr>
              <a:t>Признаки форм организации обучения: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38314" y="1428751"/>
            <a:ext cx="8072437" cy="10715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defRPr/>
            </a:pPr>
            <a:r>
              <a:rPr lang="ru-RU" sz="28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 Пространственно-временная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определенность (режим, место, состав обучающихся).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52751" y="2786063"/>
            <a:ext cx="7072313" cy="10715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defRPr/>
            </a:pPr>
            <a:r>
              <a:rPr lang="ru-RU" sz="2800" b="1" u="sng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2.Последовательность</a:t>
            </a:r>
            <a:r>
              <a:rPr lang="ru-RU" sz="28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этапов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работы, структура занятия, его композиция.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52876" y="4071938"/>
            <a:ext cx="6143625" cy="10715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defRPr/>
            </a:pPr>
            <a:r>
              <a:rPr lang="ru-RU" sz="28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 Степень самостоятельности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учащихся 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10126" y="5357814"/>
            <a:ext cx="5286375" cy="10001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defRPr/>
            </a:pPr>
            <a:r>
              <a:rPr lang="ru-RU" sz="28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 Дидактическая цель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занятия</a:t>
            </a:r>
          </a:p>
        </p:txBody>
      </p:sp>
      <p:sp>
        <p:nvSpPr>
          <p:cNvPr id="19" name="Правая круглая скобка 18"/>
          <p:cNvSpPr/>
          <p:nvPr/>
        </p:nvSpPr>
        <p:spPr>
          <a:xfrm>
            <a:off x="9882188" y="1643064"/>
            <a:ext cx="500062" cy="4429125"/>
          </a:xfrm>
          <a:prstGeom prst="rightBracke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8739188" y="1000125"/>
            <a:ext cx="1357312" cy="642938"/>
          </a:xfrm>
          <a:prstGeom prst="straightConnector1">
            <a:avLst/>
          </a:prstGeom>
          <a:ln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Рисунок 1" descr="DSC055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4191793"/>
            <a:ext cx="2545118" cy="190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0980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2358</Words>
  <Application>Microsoft Office PowerPoint</Application>
  <PresentationFormat>Широкоэкранный</PresentationFormat>
  <Paragraphs>366</Paragraphs>
  <Slides>59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6" baseType="lpstr">
      <vt:lpstr>Arial</vt:lpstr>
      <vt:lpstr>Calibri</vt:lpstr>
      <vt:lpstr>Calibri Light</vt:lpstr>
      <vt:lpstr>Roboto</vt:lpstr>
      <vt:lpstr>Times New Roman</vt:lpstr>
      <vt:lpstr>Тема Office</vt:lpstr>
      <vt:lpstr>Слайд</vt:lpstr>
      <vt:lpstr>ФОРМЫ   проведения в учебном процессе</vt:lpstr>
      <vt:lpstr>Презентация PowerPoint</vt:lpstr>
      <vt:lpstr>Презентация PowerPoint</vt:lpstr>
      <vt:lpstr>Понятие «Форма» (от лат. forma) </vt:lpstr>
      <vt:lpstr>Понятие «Форма обучения»</vt:lpstr>
      <vt:lpstr>Понятие «Инновационная форма» в УВП</vt:lpstr>
      <vt:lpstr>Форма обучения как дидактическая категория </vt:lpstr>
      <vt:lpstr>Форма отвечает на вопросы: </vt:lpstr>
      <vt:lpstr>Признаки форм организации обучения:</vt:lpstr>
      <vt:lpstr>По дидактическим целям формы обучения делят на: </vt:lpstr>
      <vt:lpstr>Презентация PowerPoint</vt:lpstr>
      <vt:lpstr>«Развивающее поле» «развивающая среда». Столы и стулья в аудитории  отдельно, чтобы конструировать образовательную среду под активный процесс обучения</vt:lpstr>
      <vt:lpstr>В разработке сценарного важно учитывать следующие составляющие элементы: </vt:lpstr>
      <vt:lpstr>Виды форм в учебном процессе      </vt:lpstr>
      <vt:lpstr>Презентация PowerPoint</vt:lpstr>
      <vt:lpstr>Смешанное обучение. Сочетание традиционных форм обучения с элементами электронного обучения</vt:lpstr>
      <vt:lpstr>Модели смешанного обучения </vt:lpstr>
      <vt:lpstr>Форма Передвижение по «станциям» </vt:lpstr>
      <vt:lpstr>Форма «Автономная группа»</vt:lpstr>
      <vt:lpstr>Flex-модель </vt:lpstr>
      <vt:lpstr>Формы в организации обучения     </vt:lpstr>
      <vt:lpstr>КЛАССИФИКАЦИЯ ФОРМ ОБУЧЕНИЯ</vt:lpstr>
      <vt:lpstr>Виды форм: урока, лекции, семинара </vt:lpstr>
      <vt:lpstr>Формы</vt:lpstr>
      <vt:lpstr>Презентация PowerPoint</vt:lpstr>
      <vt:lpstr>Форма «Квест»</vt:lpstr>
      <vt:lpstr>Форма «Литературное кафе»</vt:lpstr>
      <vt:lpstr>Форма «Вертушка»</vt:lpstr>
      <vt:lpstr>Форма «Инструментатор»</vt:lpstr>
      <vt:lpstr>Форма «Остров сокровищ»</vt:lpstr>
      <vt:lpstr>Форма «Ярмарка» </vt:lpstr>
      <vt:lpstr>Форма «Воршоп»</vt:lpstr>
      <vt:lpstr>Форма «Вебинар»</vt:lpstr>
      <vt:lpstr>Форма «Снежный ком» (игра «Знаток»)</vt:lpstr>
      <vt:lpstr>Форма «Выбор за тобой»</vt:lpstr>
      <vt:lpstr> «Выбор за тобой» в воспитательной работе </vt:lpstr>
      <vt:lpstr>Форма «Лабиринт»</vt:lpstr>
      <vt:lpstr>Форма «Мысли вслух»</vt:lpstr>
      <vt:lpstr>Форма «Известное в Неизвестном»</vt:lpstr>
      <vt:lpstr>Форма «Круговорот»</vt:lpstr>
      <vt:lpstr>Форма «EN»  </vt:lpstr>
      <vt:lpstr>Форма «Связь времен» </vt:lpstr>
      <vt:lpstr>Конкурсное задание  «Репортаж с места события »</vt:lpstr>
      <vt:lpstr>Конкурс «Очерк о прекрасном, удивительном, невероятном» </vt:lpstr>
      <vt:lpstr>Конкурс «Интересные факты великих людей»</vt:lpstr>
      <vt:lpstr>Заочные экскурсии по городам и странам</vt:lpstr>
      <vt:lpstr>Выездной сбор</vt:lpstr>
      <vt:lpstr>Вечер-концерт «Рассказ о любимых книгах»</vt:lpstr>
      <vt:lpstr>Дидактический театр </vt:lpstr>
      <vt:lpstr>Обучающий телетайп</vt:lpstr>
      <vt:lpstr>Газета «…Кладовая»</vt:lpstr>
      <vt:lpstr>Турпоход </vt:lpstr>
      <vt:lpstr>Форма «Эрудит: Хочу все знать»</vt:lpstr>
      <vt:lpstr>Форма «Галерея»</vt:lpstr>
      <vt:lpstr>Форма «Ноу-Хау технологии»</vt:lpstr>
      <vt:lpstr>Форма «Круг» </vt:lpstr>
      <vt:lpstr>Рекомендуемая литература по формам обучения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Инновационные ФОРМЫ  УВП в школе</dc:title>
  <dc:creator>Зухра</dc:creator>
  <cp:lastModifiedBy>Dolores19690406@outlook.com</cp:lastModifiedBy>
  <cp:revision>161</cp:revision>
  <dcterms:created xsi:type="dcterms:W3CDTF">2015-10-29T13:45:45Z</dcterms:created>
  <dcterms:modified xsi:type="dcterms:W3CDTF">2024-06-17T05:13:43Z</dcterms:modified>
</cp:coreProperties>
</file>